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sldIdLst>
    <p:sldId id="256" r:id="rId2"/>
    <p:sldId id="257" r:id="rId3"/>
    <p:sldId id="258" r:id="rId4"/>
    <p:sldId id="259" r:id="rId5"/>
    <p:sldId id="260" r:id="rId6"/>
    <p:sldId id="261" r:id="rId7"/>
    <p:sldId id="262" r:id="rId8"/>
    <p:sldId id="263" r:id="rId9"/>
    <p:sldId id="265" r:id="rId10"/>
    <p:sldId id="264"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3" d="100"/>
          <a:sy n="63" d="100"/>
        </p:scale>
        <p:origin x="804"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A51639-B2D6-4652-B8C3-1B4C224A7BAF}"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89832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C48EC7-AF6A-48D3-8284-14BACBEBDD84}" type="datetimeFigureOut">
              <a:rPr lang="en-US" smtClean="0"/>
              <a:t>11/21/2022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4096774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8278709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57478891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8700244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BC48EC7-AF6A-48D3-8284-14BACBEBDD84}" type="datetimeFigureOut">
              <a:rPr lang="en-US" smtClean="0"/>
              <a:t>11/21/2022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465647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BC48EC7-AF6A-48D3-8284-14BACBEBDD84}" type="datetimeFigureOut">
              <a:rPr lang="en-US" smtClean="0"/>
              <a:t>11/21/2022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7972204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99873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65070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82FF5DD9-2C52-442D-92E2-8072C0C3D7CD}"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65871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4961B7-6B89-48AB-966F-622E2788EECC}"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58666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11/21/2022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97552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11/21/2022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10709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0B90D90-AA62-404D-A741-635B4370F9CB}" type="datetimeFigureOut">
              <a:rPr lang="en-US" smtClean="0"/>
              <a:t>11/21/2022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94772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57002E4-6836-46D1-9DBB-3C27C0DD3A89}" type="datetimeFigureOut">
              <a:rPr lang="en-US" smtClean="0"/>
              <a:t>11/21/2022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41865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1CF131DD-A141-4471-BCF9-C6073EDD7E20}" type="datetimeFigureOut">
              <a:rPr lang="en-US" smtClean="0"/>
              <a:t>11/21/2022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75891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334A90-EB03-42F3-8859-2C2B2724C058}" type="datetimeFigureOut">
              <a:rPr lang="en-US" smtClean="0"/>
              <a:t>11/21/2022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80698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BC48EC7-AF6A-48D3-8284-14BACBEBDD84}" type="datetimeFigureOut">
              <a:rPr lang="en-US" smtClean="0"/>
              <a:t>11/21/2022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65773491"/>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COR Advantage</a:t>
            </a:r>
          </a:p>
        </p:txBody>
      </p:sp>
      <p:sp>
        <p:nvSpPr>
          <p:cNvPr id="3" name="Subtitle 2"/>
          <p:cNvSpPr>
            <a:spLocks noGrp="1"/>
          </p:cNvSpPr>
          <p:nvPr>
            <p:ph type="subTitle" idx="1"/>
          </p:nvPr>
        </p:nvSpPr>
        <p:spPr/>
        <p:txBody>
          <a:bodyPr/>
          <a:lstStyle/>
          <a:p>
            <a:r>
              <a:rPr lang="en-US" dirty="0"/>
              <a:t>The WHY AND HOW……</a:t>
            </a:r>
          </a:p>
        </p:txBody>
      </p:sp>
    </p:spTree>
    <p:extLst>
      <p:ext uri="{BB962C8B-B14F-4D97-AF65-F5344CB8AC3E}">
        <p14:creationId xmlns:p14="http://schemas.microsoft.com/office/powerpoint/2010/main" val="1322325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I Use COR Advantage?</a:t>
            </a:r>
          </a:p>
        </p:txBody>
      </p:sp>
      <p:sp>
        <p:nvSpPr>
          <p:cNvPr id="3" name="Content Placeholder 2"/>
          <p:cNvSpPr>
            <a:spLocks noGrp="1"/>
          </p:cNvSpPr>
          <p:nvPr>
            <p:ph idx="1"/>
          </p:nvPr>
        </p:nvSpPr>
        <p:spPr>
          <a:xfrm>
            <a:off x="1103312" y="1168400"/>
            <a:ext cx="10367328" cy="5567680"/>
          </a:xfrm>
        </p:spPr>
        <p:txBody>
          <a:bodyPr>
            <a:normAutofit/>
          </a:bodyPr>
          <a:lstStyle/>
          <a:p>
            <a:r>
              <a:rPr lang="en-US" dirty="0"/>
              <a:t>Open COR App by typing your email and the password Fgkids123</a:t>
            </a:r>
          </a:p>
          <a:p>
            <a:r>
              <a:rPr lang="en-US" dirty="0"/>
              <a:t>The App will open to the classroom you are assigned to.</a:t>
            </a:r>
          </a:p>
          <a:p>
            <a:r>
              <a:rPr lang="en-US" dirty="0"/>
              <a:t>Click on the menu bar on the upper left hand corner.  Select ASSEMENTS from the drop down menu.</a:t>
            </a:r>
          </a:p>
          <a:p>
            <a:r>
              <a:rPr lang="en-US" dirty="0"/>
              <a:t>Your classroom home page will then appear.  Scroll through the children in your classroom by swiping right to left.  Upon choosing a child you must then choose a category and a KDI.  At this point you then have 3 choices:</a:t>
            </a:r>
          </a:p>
          <a:p>
            <a:pPr marL="0" indent="0">
              <a:buNone/>
            </a:pPr>
            <a:r>
              <a:rPr lang="en-US" dirty="0"/>
              <a:t>Attach a photo </a:t>
            </a:r>
          </a:p>
          <a:p>
            <a:pPr marL="0" indent="0">
              <a:buNone/>
            </a:pPr>
            <a:r>
              <a:rPr lang="en-US" dirty="0"/>
              <a:t>Attach a photo with a written observation</a:t>
            </a:r>
          </a:p>
          <a:p>
            <a:pPr marL="0" indent="0">
              <a:buNone/>
            </a:pPr>
            <a:r>
              <a:rPr lang="en-US" dirty="0"/>
              <a:t>Attach a written observation</a:t>
            </a:r>
          </a:p>
          <a:p>
            <a:pPr marL="0" indent="0">
              <a:buNone/>
            </a:pPr>
            <a:r>
              <a:rPr lang="en-US" dirty="0"/>
              <a:t>ANY Observation MUST answer the three questions AND have an outcome!!</a:t>
            </a:r>
          </a:p>
          <a:p>
            <a:pPr marL="0" indent="0">
              <a:buNone/>
            </a:pPr>
            <a:endParaRPr lang="en-US" dirty="0"/>
          </a:p>
          <a:p>
            <a:pPr marL="0" indent="0">
              <a:buNone/>
            </a:pPr>
            <a:r>
              <a:rPr lang="en-US" sz="3200" dirty="0"/>
              <a:t>Always Click SAVE!</a:t>
            </a:r>
          </a:p>
          <a:p>
            <a:endParaRPr lang="en-US" dirty="0"/>
          </a:p>
          <a:p>
            <a:endParaRPr lang="en-US" dirty="0"/>
          </a:p>
        </p:txBody>
      </p:sp>
    </p:spTree>
    <p:extLst>
      <p:ext uri="{BB962C8B-B14F-4D97-AF65-F5344CB8AC3E}">
        <p14:creationId xmlns:p14="http://schemas.microsoft.com/office/powerpoint/2010/main" val="875127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Things That You Should Know: </a:t>
            </a:r>
          </a:p>
        </p:txBody>
      </p:sp>
      <p:sp>
        <p:nvSpPr>
          <p:cNvPr id="3" name="Content Placeholder 2"/>
          <p:cNvSpPr>
            <a:spLocks noGrp="1"/>
          </p:cNvSpPr>
          <p:nvPr>
            <p:ph idx="1"/>
          </p:nvPr>
        </p:nvSpPr>
        <p:spPr>
          <a:xfrm>
            <a:off x="1103312" y="1280160"/>
            <a:ext cx="8946541" cy="5405120"/>
          </a:xfrm>
        </p:spPr>
        <p:txBody>
          <a:bodyPr>
            <a:normAutofit/>
          </a:bodyPr>
          <a:lstStyle/>
          <a:p>
            <a:r>
              <a:rPr lang="en-US" sz="2800" dirty="0"/>
              <a:t>On the classroom home page where the roster of children is listed.  </a:t>
            </a:r>
          </a:p>
          <a:p>
            <a:r>
              <a:rPr lang="en-US" sz="2800" dirty="0"/>
              <a:t>There is a circle indicator under each child’s name for each KDI – there are three meanings that explain each child’s status for each KDI.  They are:</a:t>
            </a:r>
          </a:p>
          <a:p>
            <a:r>
              <a:rPr lang="en-US" sz="2800" dirty="0"/>
              <a:t>Blank circle – means no observation</a:t>
            </a:r>
          </a:p>
          <a:p>
            <a:r>
              <a:rPr lang="en-US" sz="2800" dirty="0"/>
              <a:t>A circle with + - means that there is an unscored observation ( no level selected)</a:t>
            </a:r>
          </a:p>
          <a:p>
            <a:r>
              <a:rPr lang="en-US" sz="2800" dirty="0"/>
              <a:t>A teal circle with a number in it  - is a scored observation.</a:t>
            </a:r>
          </a:p>
        </p:txBody>
      </p:sp>
    </p:spTree>
    <p:extLst>
      <p:ext uri="{BB962C8B-B14F-4D97-AF65-F5344CB8AC3E}">
        <p14:creationId xmlns:p14="http://schemas.microsoft.com/office/powerpoint/2010/main" val="3837483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t>Progress:</a:t>
            </a:r>
          </a:p>
        </p:txBody>
      </p:sp>
      <p:sp>
        <p:nvSpPr>
          <p:cNvPr id="3" name="Content Placeholder 2"/>
          <p:cNvSpPr>
            <a:spLocks noGrp="1"/>
          </p:cNvSpPr>
          <p:nvPr>
            <p:ph idx="1"/>
          </p:nvPr>
        </p:nvSpPr>
        <p:spPr/>
        <p:txBody>
          <a:bodyPr/>
          <a:lstStyle/>
          <a:p>
            <a:r>
              <a:rPr lang="en-US" sz="3200" dirty="0"/>
              <a:t>On the top right of each individual child’s home page – there will be a progress circle that gives you the percentage of the KDI’s that have been observed and documented for each child.</a:t>
            </a:r>
          </a:p>
          <a:p>
            <a:r>
              <a:rPr lang="en-US" sz="3200" dirty="0"/>
              <a:t>The higher the percentage the move observations have been completed</a:t>
            </a:r>
            <a:r>
              <a:rPr lang="en-US" dirty="0"/>
              <a:t>.  </a:t>
            </a:r>
          </a:p>
        </p:txBody>
      </p:sp>
    </p:spTree>
    <p:extLst>
      <p:ext uri="{BB962C8B-B14F-4D97-AF65-F5344CB8AC3E}">
        <p14:creationId xmlns:p14="http://schemas.microsoft.com/office/powerpoint/2010/main" val="2014288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A6FFD-8EFD-81AC-991F-D54A04EE661B}"/>
              </a:ext>
            </a:extLst>
          </p:cNvPr>
          <p:cNvSpPr>
            <a:spLocks noGrp="1"/>
          </p:cNvSpPr>
          <p:nvPr>
            <p:ph type="title"/>
          </p:nvPr>
        </p:nvSpPr>
        <p:spPr/>
        <p:txBody>
          <a:bodyPr/>
          <a:lstStyle/>
          <a:p>
            <a:pPr algn="ctr"/>
            <a:r>
              <a:rPr lang="en-US" sz="4800" dirty="0"/>
              <a:t>Remember:</a:t>
            </a:r>
          </a:p>
        </p:txBody>
      </p:sp>
      <p:sp>
        <p:nvSpPr>
          <p:cNvPr id="3" name="Content Placeholder 2">
            <a:extLst>
              <a:ext uri="{FF2B5EF4-FFF2-40B4-BE49-F238E27FC236}">
                <a16:creationId xmlns:a16="http://schemas.microsoft.com/office/drawing/2014/main" id="{2D6C21A0-48A4-1D7E-2224-80CBA82CDA5D}"/>
              </a:ext>
            </a:extLst>
          </p:cNvPr>
          <p:cNvSpPr>
            <a:spLocks noGrp="1"/>
          </p:cNvSpPr>
          <p:nvPr>
            <p:ph idx="1"/>
          </p:nvPr>
        </p:nvSpPr>
        <p:spPr/>
        <p:txBody>
          <a:bodyPr>
            <a:normAutofit/>
          </a:bodyPr>
          <a:lstStyle/>
          <a:p>
            <a:r>
              <a:rPr lang="en-US" sz="3600" dirty="0"/>
              <a:t>Assessment of young children’s developmental growth is one of the most important aspects of being a teacher!</a:t>
            </a:r>
          </a:p>
          <a:p>
            <a:r>
              <a:rPr lang="en-US" sz="3600" dirty="0"/>
              <a:t>Thank you in advance for your commitment to the children and families in our program!</a:t>
            </a:r>
          </a:p>
        </p:txBody>
      </p:sp>
    </p:spTree>
    <p:extLst>
      <p:ext uri="{BB962C8B-B14F-4D97-AF65-F5344CB8AC3E}">
        <p14:creationId xmlns:p14="http://schemas.microsoft.com/office/powerpoint/2010/main" val="52289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t>What is COR?</a:t>
            </a:r>
            <a:br>
              <a:rPr lang="en-US" dirty="0"/>
            </a:br>
            <a:endParaRPr lang="en-US" dirty="0"/>
          </a:p>
        </p:txBody>
      </p:sp>
      <p:sp>
        <p:nvSpPr>
          <p:cNvPr id="3" name="Content Placeholder 2"/>
          <p:cNvSpPr>
            <a:spLocks noGrp="1"/>
          </p:cNvSpPr>
          <p:nvPr>
            <p:ph idx="1"/>
          </p:nvPr>
        </p:nvSpPr>
        <p:spPr>
          <a:xfrm>
            <a:off x="1066800" y="1361440"/>
            <a:ext cx="10058400" cy="4673600"/>
          </a:xfrm>
        </p:spPr>
        <p:txBody>
          <a:bodyPr>
            <a:normAutofit lnSpcReduction="10000"/>
          </a:bodyPr>
          <a:lstStyle/>
          <a:p>
            <a:r>
              <a:rPr lang="en-US" sz="3200" dirty="0"/>
              <a:t>COR stands for Child Observation Record</a:t>
            </a:r>
          </a:p>
          <a:p>
            <a:pPr marL="0" indent="0">
              <a:buNone/>
            </a:pPr>
            <a:r>
              <a:rPr lang="en-US" sz="3200" dirty="0"/>
              <a:t>COR Advantage is built on 36 items that are proven by research to best prepare children for school success. With the fewest items of any early childhood assessment, COR saves teachers time and keeps them focused on what matters most. Teachers can use the valuable insight that they put into the tool to create individualized lesson plans and detailed reports on child and classroom progress. </a:t>
            </a:r>
          </a:p>
        </p:txBody>
      </p:sp>
    </p:spTree>
    <p:extLst>
      <p:ext uri="{BB962C8B-B14F-4D97-AF65-F5344CB8AC3E}">
        <p14:creationId xmlns:p14="http://schemas.microsoft.com/office/powerpoint/2010/main" val="641775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Observing &amp; Assessing Young Children’s Development</a:t>
            </a:r>
          </a:p>
        </p:txBody>
      </p:sp>
      <p:sp>
        <p:nvSpPr>
          <p:cNvPr id="3" name="Content Placeholder 2"/>
          <p:cNvSpPr>
            <a:spLocks noGrp="1"/>
          </p:cNvSpPr>
          <p:nvPr>
            <p:ph idx="1"/>
          </p:nvPr>
        </p:nvSpPr>
        <p:spPr>
          <a:xfrm>
            <a:off x="172720" y="1853248"/>
            <a:ext cx="11907519" cy="5004752"/>
          </a:xfrm>
        </p:spPr>
        <p:txBody>
          <a:bodyPr>
            <a:normAutofit/>
          </a:bodyPr>
          <a:lstStyle/>
          <a:p>
            <a:r>
              <a:rPr lang="en-US" sz="2800" dirty="0"/>
              <a:t>The younger children are, the more difficult it is to accurately and effectively assess them. One way to overcome this challenge is to create an environment in which teachers collect information about young children across a longer time period, in a natural setting. </a:t>
            </a:r>
          </a:p>
          <a:p>
            <a:r>
              <a:rPr lang="en-US" sz="2800" dirty="0"/>
              <a:t>Teachers are ideally positioned for collecting such observation-based data, given the knowledge they have about each child’s development. In addition, observation-based assessments can guide teachers to become more reflective and intentional as they observe key indicators of children’s development.</a:t>
            </a:r>
          </a:p>
        </p:txBody>
      </p:sp>
    </p:spTree>
    <p:extLst>
      <p:ext uri="{BB962C8B-B14F-4D97-AF65-F5344CB8AC3E}">
        <p14:creationId xmlns:p14="http://schemas.microsoft.com/office/powerpoint/2010/main" val="1915690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COR’s Nine Categories:</a:t>
            </a:r>
          </a:p>
        </p:txBody>
      </p:sp>
      <p:sp>
        <p:nvSpPr>
          <p:cNvPr id="3" name="Content Placeholder 2"/>
          <p:cNvSpPr>
            <a:spLocks noGrp="1"/>
          </p:cNvSpPr>
          <p:nvPr>
            <p:ph idx="1"/>
          </p:nvPr>
        </p:nvSpPr>
        <p:spPr>
          <a:xfrm>
            <a:off x="1066800" y="2014194"/>
            <a:ext cx="10058400" cy="4399280"/>
          </a:xfrm>
        </p:spPr>
        <p:txBody>
          <a:bodyPr>
            <a:normAutofit fontScale="77500" lnSpcReduction="20000"/>
          </a:bodyPr>
          <a:lstStyle/>
          <a:p>
            <a:pPr fontAlgn="base"/>
            <a:r>
              <a:rPr lang="en-US" sz="3600" dirty="0"/>
              <a:t>Approaches to Learning</a:t>
            </a:r>
          </a:p>
          <a:p>
            <a:pPr fontAlgn="base"/>
            <a:r>
              <a:rPr lang="en-US" sz="3600" dirty="0"/>
              <a:t>Social and Emotional Development</a:t>
            </a:r>
          </a:p>
          <a:p>
            <a:pPr fontAlgn="base"/>
            <a:r>
              <a:rPr lang="en-US" sz="3600" dirty="0"/>
              <a:t>Physical Development &amp; Health</a:t>
            </a:r>
          </a:p>
          <a:p>
            <a:pPr fontAlgn="base"/>
            <a:r>
              <a:rPr lang="en-US" sz="3600" dirty="0"/>
              <a:t>Language, Literacy, &amp; Communication</a:t>
            </a:r>
          </a:p>
          <a:p>
            <a:pPr fontAlgn="base"/>
            <a:r>
              <a:rPr lang="en-US" sz="3600" dirty="0"/>
              <a:t>Mathematics</a:t>
            </a:r>
          </a:p>
          <a:p>
            <a:pPr fontAlgn="base"/>
            <a:r>
              <a:rPr lang="en-US" sz="3600" dirty="0"/>
              <a:t>Creative Arts</a:t>
            </a:r>
          </a:p>
          <a:p>
            <a:pPr fontAlgn="base"/>
            <a:r>
              <a:rPr lang="en-US" sz="3600" dirty="0"/>
              <a:t>Science and Technology</a:t>
            </a:r>
          </a:p>
          <a:p>
            <a:pPr fontAlgn="base"/>
            <a:r>
              <a:rPr lang="en-US" sz="3600" dirty="0"/>
              <a:t>Social Studies</a:t>
            </a:r>
          </a:p>
          <a:p>
            <a:pPr fontAlgn="base"/>
            <a:r>
              <a:rPr lang="en-US" sz="3600" dirty="0"/>
              <a:t>English Language Learners (Optional)</a:t>
            </a:r>
          </a:p>
          <a:p>
            <a:endParaRPr lang="en-US" dirty="0"/>
          </a:p>
        </p:txBody>
      </p:sp>
    </p:spTree>
    <p:extLst>
      <p:ext uri="{BB962C8B-B14F-4D97-AF65-F5344CB8AC3E}">
        <p14:creationId xmlns:p14="http://schemas.microsoft.com/office/powerpoint/2010/main" val="3660322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COR Advantage </a:t>
            </a:r>
            <a:r>
              <a:rPr lang="en-US" dirty="0" err="1"/>
              <a:t>Set-UP</a:t>
            </a:r>
            <a:r>
              <a:rPr lang="en-US" dirty="0"/>
              <a:t>:</a:t>
            </a:r>
          </a:p>
        </p:txBody>
      </p:sp>
      <p:sp>
        <p:nvSpPr>
          <p:cNvPr id="3" name="Content Placeholder 2"/>
          <p:cNvSpPr>
            <a:spLocks noGrp="1"/>
          </p:cNvSpPr>
          <p:nvPr>
            <p:ph idx="1"/>
          </p:nvPr>
        </p:nvSpPr>
        <p:spPr>
          <a:xfrm>
            <a:off x="1103312" y="1107440"/>
            <a:ext cx="10997248" cy="5618480"/>
          </a:xfrm>
        </p:spPr>
        <p:txBody>
          <a:bodyPr>
            <a:noAutofit/>
          </a:bodyPr>
          <a:lstStyle/>
          <a:p>
            <a:r>
              <a:rPr lang="en-US" sz="2200" dirty="0"/>
              <a:t>Each category is divided into specific areas of development, called Items, and each item is scored on an eight-level scale ranging from 0 (lowest) to 7 (highest), offering a detailed developmental profile for each child.</a:t>
            </a:r>
          </a:p>
          <a:p>
            <a:r>
              <a:rPr lang="en-US" sz="2200" dirty="0"/>
              <a:t> The eight scoring levels of COR Advantage provide an overlapping continuum, so that children can be scored at the developmental and ability level appropriate for them. Thus, for example, infants and toddlers will generally be scored at levels 0–2, but it would not be uncommon for an older toddler to score a level 3 on some items. Likewise, preschoolers will typically score at levels 2–5, but may rate higher or lower on any given item.</a:t>
            </a:r>
          </a:p>
          <a:p>
            <a:r>
              <a:rPr lang="en-US" sz="2200" dirty="0"/>
              <a:t> Based on the child’s age and developmental level, users are given a suggested starting point for scoring, but can scroll up or down to the level appropriate for each child. </a:t>
            </a:r>
            <a:r>
              <a:rPr lang="en-US" sz="2200" b="1" dirty="0"/>
              <a:t>This system accommodates children with special needs and developmental delays, as well as those whose early learning may be more advanced in some content areas than others.</a:t>
            </a:r>
            <a:endParaRPr lang="en-US" sz="2200" dirty="0"/>
          </a:p>
        </p:txBody>
      </p:sp>
    </p:spTree>
    <p:extLst>
      <p:ext uri="{BB962C8B-B14F-4D97-AF65-F5344CB8AC3E}">
        <p14:creationId xmlns:p14="http://schemas.microsoft.com/office/powerpoint/2010/main" val="3057437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Process:</a:t>
            </a:r>
          </a:p>
        </p:txBody>
      </p:sp>
      <p:sp>
        <p:nvSpPr>
          <p:cNvPr id="3" name="Content Placeholder 2"/>
          <p:cNvSpPr>
            <a:spLocks noGrp="1"/>
          </p:cNvSpPr>
          <p:nvPr>
            <p:ph idx="1"/>
          </p:nvPr>
        </p:nvSpPr>
        <p:spPr>
          <a:xfrm>
            <a:off x="1103312" y="2052918"/>
            <a:ext cx="10824528" cy="4195481"/>
          </a:xfrm>
        </p:spPr>
        <p:txBody>
          <a:bodyPr>
            <a:noAutofit/>
          </a:bodyPr>
          <a:lstStyle/>
          <a:p>
            <a:r>
              <a:rPr lang="en-US" sz="2400" dirty="0"/>
              <a:t>Educators work with children throughout the day and observe what they are doing and saying, jotting down short observational notes, or anecdotes, in the Online COR.</a:t>
            </a:r>
          </a:p>
          <a:p>
            <a:r>
              <a:rPr lang="en-US" sz="2400" dirty="0"/>
              <a:t> This documentation becomes the basis for the child’s portfolio, which may also include photographs, audiotapes, videotapes, drawings, writing samples, and other examples of a child’s work. </a:t>
            </a:r>
          </a:p>
          <a:p>
            <a:r>
              <a:rPr lang="en-US" sz="2400" dirty="0"/>
              <a:t>Using a tablet, these examples can be recorded digitally and uploaded into the COR Advantage online system. The </a:t>
            </a:r>
            <a:r>
              <a:rPr lang="en-US" sz="2400" dirty="0" err="1"/>
              <a:t>OnlineCOR</a:t>
            </a:r>
            <a:r>
              <a:rPr lang="en-US" sz="2400" dirty="0"/>
              <a:t> Mobile application allows teachers to record and score child observations and track entry of anecdotes in COR Advantage.</a:t>
            </a:r>
          </a:p>
        </p:txBody>
      </p:sp>
    </p:spTree>
    <p:extLst>
      <p:ext uri="{BB962C8B-B14F-4D97-AF65-F5344CB8AC3E}">
        <p14:creationId xmlns:p14="http://schemas.microsoft.com/office/powerpoint/2010/main" val="1991355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How to Write a Good Observation:</a:t>
            </a:r>
          </a:p>
        </p:txBody>
      </p:sp>
      <p:sp>
        <p:nvSpPr>
          <p:cNvPr id="3" name="Content Placeholder 2"/>
          <p:cNvSpPr>
            <a:spLocks noGrp="1"/>
          </p:cNvSpPr>
          <p:nvPr>
            <p:ph idx="1"/>
          </p:nvPr>
        </p:nvSpPr>
        <p:spPr/>
        <p:txBody>
          <a:bodyPr>
            <a:noAutofit/>
          </a:bodyPr>
          <a:lstStyle/>
          <a:p>
            <a:r>
              <a:rPr lang="en-US" sz="3200" dirty="0"/>
              <a:t>Must be factual: Focus on what the child did or said.</a:t>
            </a:r>
          </a:p>
          <a:p>
            <a:r>
              <a:rPr lang="en-US" sz="3200" dirty="0"/>
              <a:t>Can answer the following questions:</a:t>
            </a:r>
          </a:p>
          <a:p>
            <a:pPr marL="0" indent="0" algn="ctr">
              <a:buNone/>
            </a:pPr>
            <a:r>
              <a:rPr lang="en-US" sz="3200" dirty="0"/>
              <a:t>Who</a:t>
            </a:r>
          </a:p>
          <a:p>
            <a:pPr marL="0" indent="0" algn="ctr">
              <a:buNone/>
            </a:pPr>
            <a:r>
              <a:rPr lang="en-US" sz="3200" dirty="0"/>
              <a:t>When</a:t>
            </a:r>
          </a:p>
          <a:p>
            <a:pPr marL="0" indent="0" algn="ctr">
              <a:buNone/>
            </a:pPr>
            <a:r>
              <a:rPr lang="en-US" sz="3200" dirty="0"/>
              <a:t>Where</a:t>
            </a:r>
          </a:p>
          <a:p>
            <a:r>
              <a:rPr lang="en-US" sz="3200" dirty="0"/>
              <a:t>Describes what the child DID!</a:t>
            </a:r>
          </a:p>
          <a:p>
            <a:r>
              <a:rPr lang="en-US" sz="3200" dirty="0"/>
              <a:t>State the Outcome</a:t>
            </a:r>
          </a:p>
        </p:txBody>
      </p:sp>
    </p:spTree>
    <p:extLst>
      <p:ext uri="{BB962C8B-B14F-4D97-AF65-F5344CB8AC3E}">
        <p14:creationId xmlns:p14="http://schemas.microsoft.com/office/powerpoint/2010/main" val="1854759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600" dirty="0"/>
              <a:t>RATE IT!</a:t>
            </a:r>
          </a:p>
        </p:txBody>
      </p:sp>
      <p:sp>
        <p:nvSpPr>
          <p:cNvPr id="3" name="Content Placeholder 2"/>
          <p:cNvSpPr>
            <a:spLocks noGrp="1"/>
          </p:cNvSpPr>
          <p:nvPr>
            <p:ph idx="1"/>
          </p:nvPr>
        </p:nvSpPr>
        <p:spPr/>
        <p:txBody>
          <a:bodyPr>
            <a:normAutofit/>
          </a:bodyPr>
          <a:lstStyle/>
          <a:p>
            <a:r>
              <a:rPr lang="en-US" sz="4000" dirty="0"/>
              <a:t>When used as evidence for COR – ensure to choose a COR item and rate the observation.</a:t>
            </a:r>
          </a:p>
          <a:p>
            <a:r>
              <a:rPr lang="en-US" sz="4000" dirty="0"/>
              <a:t>If necessary, can go back to change date and or student tag.</a:t>
            </a:r>
          </a:p>
        </p:txBody>
      </p:sp>
    </p:spTree>
    <p:extLst>
      <p:ext uri="{BB962C8B-B14F-4D97-AF65-F5344CB8AC3E}">
        <p14:creationId xmlns:p14="http://schemas.microsoft.com/office/powerpoint/2010/main" val="3303489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to Take a Picture on the Camera Roll:</a:t>
            </a:r>
          </a:p>
        </p:txBody>
      </p:sp>
      <p:sp>
        <p:nvSpPr>
          <p:cNvPr id="3" name="Content Placeholder 2"/>
          <p:cNvSpPr>
            <a:spLocks noGrp="1"/>
          </p:cNvSpPr>
          <p:nvPr>
            <p:ph idx="1"/>
          </p:nvPr>
        </p:nvSpPr>
        <p:spPr/>
        <p:txBody>
          <a:bodyPr>
            <a:normAutofit fontScale="85000" lnSpcReduction="10000"/>
          </a:bodyPr>
          <a:lstStyle/>
          <a:p>
            <a:r>
              <a:rPr lang="en-US" dirty="0"/>
              <a:t>COR is different than Tadpoles and moving forward you are NOT permitted to use Tadpoles to take pictures any longer.</a:t>
            </a:r>
          </a:p>
          <a:p>
            <a:r>
              <a:rPr lang="en-US" dirty="0"/>
              <a:t>SO: you must take all photos on the camera roll moving forward..  </a:t>
            </a:r>
          </a:p>
          <a:p>
            <a:r>
              <a:rPr lang="en-US" dirty="0"/>
              <a:t>Look at the bottom tool bar on the I-pad.  Tap on the camera icon and take your picture hitting the white circle. </a:t>
            </a:r>
          </a:p>
          <a:p>
            <a:r>
              <a:rPr lang="en-US" dirty="0"/>
              <a:t>To upload to Tadpoles – go into Tadpoles and swipe to the right so that your camera shows up.  You will then see an option for album.  Click on album…click on moments and then click on the picture that you choose. Then the roster will come up and you will need to click on the child you choose as usual.</a:t>
            </a:r>
          </a:p>
          <a:p>
            <a:r>
              <a:rPr lang="en-US" dirty="0"/>
              <a:t>To upload to COR – go into the COR app and click on assessments.  At this time you must chose the child and the COR category that the photo represents.  Then select the KDI (key developmental indicator).  Once you opened the page for the specific KDI, tap on the ADD OBSERVATION icon.  Then upload photo/video.  Click on my device and select photo library.  Then choose your photo.</a:t>
            </a:r>
          </a:p>
        </p:txBody>
      </p:sp>
    </p:spTree>
    <p:extLst>
      <p:ext uri="{BB962C8B-B14F-4D97-AF65-F5344CB8AC3E}">
        <p14:creationId xmlns:p14="http://schemas.microsoft.com/office/powerpoint/2010/main" val="20374962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341</TotalTime>
  <Words>1099</Words>
  <Application>Microsoft Office PowerPoint</Application>
  <PresentationFormat>Widescreen</PresentationFormat>
  <Paragraphs>66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Ion</vt:lpstr>
      <vt:lpstr>COR Advantage</vt:lpstr>
      <vt:lpstr>What is COR? </vt:lpstr>
      <vt:lpstr>Observing &amp; Assessing Young Children’s Development</vt:lpstr>
      <vt:lpstr>COR’s Nine Categories:</vt:lpstr>
      <vt:lpstr>COR Advantage Set-UP:</vt:lpstr>
      <vt:lpstr>The Process:</vt:lpstr>
      <vt:lpstr>How to Write a Good Observation:</vt:lpstr>
      <vt:lpstr>RATE IT!</vt:lpstr>
      <vt:lpstr>How to Take a Picture on the Camera Roll:</vt:lpstr>
      <vt:lpstr>How Do I Use COR Advantage?</vt:lpstr>
      <vt:lpstr>Other Things That You Should Know: </vt:lpstr>
      <vt:lpstr>Progress:</vt:lpstr>
      <vt:lpstr>Remember: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 Advantage</dc:title>
  <dc:creator>Lynette Galante</dc:creator>
  <cp:lastModifiedBy>Lynette Galante</cp:lastModifiedBy>
  <cp:revision>11</cp:revision>
  <dcterms:created xsi:type="dcterms:W3CDTF">2018-08-28T15:52:11Z</dcterms:created>
  <dcterms:modified xsi:type="dcterms:W3CDTF">2022-11-22T01:08:12Z</dcterms:modified>
</cp:coreProperties>
</file>